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5" r:id="rId9"/>
    <p:sldId id="266" r:id="rId10"/>
    <p:sldId id="267" r:id="rId11"/>
    <p:sldId id="268" r:id="rId12"/>
    <p:sldId id="269" r:id="rId13"/>
    <p:sldId id="275" r:id="rId14"/>
    <p:sldId id="270" r:id="rId15"/>
    <p:sldId id="276" r:id="rId16"/>
    <p:sldId id="271" r:id="rId17"/>
    <p:sldId id="272"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6D13FB-F05F-4971-A730-92FD75BDAF0B}"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2B22D78D-FA28-48F3-A1E4-93EBDAF2698E}">
      <dgm:prSet phldrT="[Text]"/>
      <dgm:spPr/>
      <dgm:t>
        <a:bodyPr/>
        <a:lstStyle/>
        <a:p>
          <a:pPr algn="just"/>
          <a:r>
            <a:rPr lang="en-US" dirty="0" smtClean="0">
              <a:solidFill>
                <a:srgbClr val="00B050"/>
              </a:solidFill>
            </a:rPr>
            <a:t>Firstly, that the principle of all things is water, that all comes from  water, and to water all return.</a:t>
          </a:r>
          <a:endParaRPr lang="en-US" dirty="0">
            <a:solidFill>
              <a:srgbClr val="00B050"/>
            </a:solidFill>
          </a:endParaRPr>
        </a:p>
      </dgm:t>
    </dgm:pt>
    <dgm:pt modelId="{55C30CF6-16FC-4941-8EED-2F2379F3FEC1}" type="parTrans" cxnId="{FA2AA565-8E3A-41F0-98F1-D2AAECDDDD5E}">
      <dgm:prSet/>
      <dgm:spPr/>
      <dgm:t>
        <a:bodyPr/>
        <a:lstStyle/>
        <a:p>
          <a:endParaRPr lang="en-US"/>
        </a:p>
      </dgm:t>
    </dgm:pt>
    <dgm:pt modelId="{F9B42D3C-1BEC-4791-8C92-C6205148F4D1}" type="sibTrans" cxnId="{FA2AA565-8E3A-41F0-98F1-D2AAECDDDD5E}">
      <dgm:prSet/>
      <dgm:spPr/>
      <dgm:t>
        <a:bodyPr/>
        <a:lstStyle/>
        <a:p>
          <a:endParaRPr lang="en-US"/>
        </a:p>
      </dgm:t>
    </dgm:pt>
    <dgm:pt modelId="{61E5F1F9-FEA6-424D-85AB-51C2CAB0EAE0}">
      <dgm:prSet phldrT="[Text]"/>
      <dgm:spPr/>
      <dgm:t>
        <a:bodyPr/>
        <a:lstStyle/>
        <a:p>
          <a:pPr algn="just"/>
          <a:r>
            <a:rPr lang="en-US" dirty="0" smtClean="0"/>
            <a:t>Secondly, that the earth is a flat disc which floats upon water.</a:t>
          </a:r>
          <a:endParaRPr lang="en-US" dirty="0"/>
        </a:p>
      </dgm:t>
    </dgm:pt>
    <dgm:pt modelId="{AC3A8B5B-7368-48A3-BA73-444810771057}" type="parTrans" cxnId="{3E23035F-B500-4801-B21B-033F9C3FE550}">
      <dgm:prSet/>
      <dgm:spPr/>
      <dgm:t>
        <a:bodyPr/>
        <a:lstStyle/>
        <a:p>
          <a:endParaRPr lang="en-US"/>
        </a:p>
      </dgm:t>
    </dgm:pt>
    <dgm:pt modelId="{DEB54D14-5229-4CC4-A8F6-405BB834878B}" type="sibTrans" cxnId="{3E23035F-B500-4801-B21B-033F9C3FE550}">
      <dgm:prSet/>
      <dgm:spPr/>
      <dgm:t>
        <a:bodyPr/>
        <a:lstStyle/>
        <a:p>
          <a:endParaRPr lang="en-US"/>
        </a:p>
      </dgm:t>
    </dgm:pt>
    <dgm:pt modelId="{B13D7FE4-2343-4255-93C5-3C05E364E3AD}" type="pres">
      <dgm:prSet presAssocID="{656D13FB-F05F-4971-A730-92FD75BDAF0B}" presName="outerComposite" presStyleCnt="0">
        <dgm:presLayoutVars>
          <dgm:chMax val="5"/>
          <dgm:dir/>
          <dgm:resizeHandles val="exact"/>
        </dgm:presLayoutVars>
      </dgm:prSet>
      <dgm:spPr/>
      <dgm:t>
        <a:bodyPr/>
        <a:lstStyle/>
        <a:p>
          <a:endParaRPr lang="en-US"/>
        </a:p>
      </dgm:t>
    </dgm:pt>
    <dgm:pt modelId="{025F2D09-F55B-4B97-9A69-A9D39491D2BA}" type="pres">
      <dgm:prSet presAssocID="{656D13FB-F05F-4971-A730-92FD75BDAF0B}" presName="dummyMaxCanvas" presStyleCnt="0">
        <dgm:presLayoutVars/>
      </dgm:prSet>
      <dgm:spPr/>
    </dgm:pt>
    <dgm:pt modelId="{4AC55160-D9AA-4E6D-9E89-8FCA40AE9B13}" type="pres">
      <dgm:prSet presAssocID="{656D13FB-F05F-4971-A730-92FD75BDAF0B}" presName="TwoNodes_1" presStyleLbl="node1" presStyleIdx="0" presStyleCnt="2" custScaleX="104793">
        <dgm:presLayoutVars>
          <dgm:bulletEnabled val="1"/>
        </dgm:presLayoutVars>
      </dgm:prSet>
      <dgm:spPr/>
      <dgm:t>
        <a:bodyPr/>
        <a:lstStyle/>
        <a:p>
          <a:endParaRPr lang="en-US"/>
        </a:p>
      </dgm:t>
    </dgm:pt>
    <dgm:pt modelId="{96BCD9A3-EF83-46FE-BF24-C6FE3E693894}" type="pres">
      <dgm:prSet presAssocID="{656D13FB-F05F-4971-A730-92FD75BDAF0B}" presName="TwoNodes_2" presStyleLbl="node1" presStyleIdx="1" presStyleCnt="2">
        <dgm:presLayoutVars>
          <dgm:bulletEnabled val="1"/>
        </dgm:presLayoutVars>
      </dgm:prSet>
      <dgm:spPr/>
      <dgm:t>
        <a:bodyPr/>
        <a:lstStyle/>
        <a:p>
          <a:endParaRPr lang="en-US"/>
        </a:p>
      </dgm:t>
    </dgm:pt>
    <dgm:pt modelId="{FBE38B01-0246-4457-B180-EF8C56D8AB7A}" type="pres">
      <dgm:prSet presAssocID="{656D13FB-F05F-4971-A730-92FD75BDAF0B}" presName="TwoConn_1-2" presStyleLbl="fgAccFollowNode1" presStyleIdx="0" presStyleCnt="1">
        <dgm:presLayoutVars>
          <dgm:bulletEnabled val="1"/>
        </dgm:presLayoutVars>
      </dgm:prSet>
      <dgm:spPr/>
      <dgm:t>
        <a:bodyPr/>
        <a:lstStyle/>
        <a:p>
          <a:endParaRPr lang="en-US"/>
        </a:p>
      </dgm:t>
    </dgm:pt>
    <dgm:pt modelId="{84D2A352-2BE9-497E-BD42-0EF55B2A998C}" type="pres">
      <dgm:prSet presAssocID="{656D13FB-F05F-4971-A730-92FD75BDAF0B}" presName="TwoNodes_1_text" presStyleLbl="node1" presStyleIdx="1" presStyleCnt="2">
        <dgm:presLayoutVars>
          <dgm:bulletEnabled val="1"/>
        </dgm:presLayoutVars>
      </dgm:prSet>
      <dgm:spPr/>
      <dgm:t>
        <a:bodyPr/>
        <a:lstStyle/>
        <a:p>
          <a:endParaRPr lang="en-US"/>
        </a:p>
      </dgm:t>
    </dgm:pt>
    <dgm:pt modelId="{ADE38D1E-00FD-45D0-B719-F7B197E6D1EE}" type="pres">
      <dgm:prSet presAssocID="{656D13FB-F05F-4971-A730-92FD75BDAF0B}" presName="TwoNodes_2_text" presStyleLbl="node1" presStyleIdx="1" presStyleCnt="2">
        <dgm:presLayoutVars>
          <dgm:bulletEnabled val="1"/>
        </dgm:presLayoutVars>
      </dgm:prSet>
      <dgm:spPr/>
      <dgm:t>
        <a:bodyPr/>
        <a:lstStyle/>
        <a:p>
          <a:endParaRPr lang="en-US"/>
        </a:p>
      </dgm:t>
    </dgm:pt>
  </dgm:ptLst>
  <dgm:cxnLst>
    <dgm:cxn modelId="{3E23035F-B500-4801-B21B-033F9C3FE550}" srcId="{656D13FB-F05F-4971-A730-92FD75BDAF0B}" destId="{61E5F1F9-FEA6-424D-85AB-51C2CAB0EAE0}" srcOrd="1" destOrd="0" parTransId="{AC3A8B5B-7368-48A3-BA73-444810771057}" sibTransId="{DEB54D14-5229-4CC4-A8F6-405BB834878B}"/>
    <dgm:cxn modelId="{CD22C18B-91CE-4583-B116-1222FA4D1FB1}" type="presOf" srcId="{2B22D78D-FA28-48F3-A1E4-93EBDAF2698E}" destId="{4AC55160-D9AA-4E6D-9E89-8FCA40AE9B13}" srcOrd="0" destOrd="0" presId="urn:microsoft.com/office/officeart/2005/8/layout/vProcess5"/>
    <dgm:cxn modelId="{4AC951BB-A85C-4880-BE75-3416E1E451B9}" type="presOf" srcId="{656D13FB-F05F-4971-A730-92FD75BDAF0B}" destId="{B13D7FE4-2343-4255-93C5-3C05E364E3AD}" srcOrd="0" destOrd="0" presId="urn:microsoft.com/office/officeart/2005/8/layout/vProcess5"/>
    <dgm:cxn modelId="{5B1CF6AA-B797-4ACF-A9B8-1C84950D3D6B}" type="presOf" srcId="{2B22D78D-FA28-48F3-A1E4-93EBDAF2698E}" destId="{84D2A352-2BE9-497E-BD42-0EF55B2A998C}" srcOrd="1" destOrd="0" presId="urn:microsoft.com/office/officeart/2005/8/layout/vProcess5"/>
    <dgm:cxn modelId="{58AEA424-EDA9-472A-A24F-FEF4AFA94A21}" type="presOf" srcId="{61E5F1F9-FEA6-424D-85AB-51C2CAB0EAE0}" destId="{ADE38D1E-00FD-45D0-B719-F7B197E6D1EE}" srcOrd="1" destOrd="0" presId="urn:microsoft.com/office/officeart/2005/8/layout/vProcess5"/>
    <dgm:cxn modelId="{790BD1E2-A220-4E7A-BFFD-38CE7C1DDB89}" type="presOf" srcId="{F9B42D3C-1BEC-4791-8C92-C6205148F4D1}" destId="{FBE38B01-0246-4457-B180-EF8C56D8AB7A}" srcOrd="0" destOrd="0" presId="urn:microsoft.com/office/officeart/2005/8/layout/vProcess5"/>
    <dgm:cxn modelId="{FA2AA565-8E3A-41F0-98F1-D2AAECDDDD5E}" srcId="{656D13FB-F05F-4971-A730-92FD75BDAF0B}" destId="{2B22D78D-FA28-48F3-A1E4-93EBDAF2698E}" srcOrd="0" destOrd="0" parTransId="{55C30CF6-16FC-4941-8EED-2F2379F3FEC1}" sibTransId="{F9B42D3C-1BEC-4791-8C92-C6205148F4D1}"/>
    <dgm:cxn modelId="{EBA2ADE7-9A04-40EA-BEAB-9B7F3FCE2E9A}" type="presOf" srcId="{61E5F1F9-FEA6-424D-85AB-51C2CAB0EAE0}" destId="{96BCD9A3-EF83-46FE-BF24-C6FE3E693894}" srcOrd="0" destOrd="0" presId="urn:microsoft.com/office/officeart/2005/8/layout/vProcess5"/>
    <dgm:cxn modelId="{3D0A5575-1F75-4E30-BF69-AF83192D17D7}" type="presParOf" srcId="{B13D7FE4-2343-4255-93C5-3C05E364E3AD}" destId="{025F2D09-F55B-4B97-9A69-A9D39491D2BA}" srcOrd="0" destOrd="0" presId="urn:microsoft.com/office/officeart/2005/8/layout/vProcess5"/>
    <dgm:cxn modelId="{AA4EFAFE-C9E1-4437-9EDB-105661B10051}" type="presParOf" srcId="{B13D7FE4-2343-4255-93C5-3C05E364E3AD}" destId="{4AC55160-D9AA-4E6D-9E89-8FCA40AE9B13}" srcOrd="1" destOrd="0" presId="urn:microsoft.com/office/officeart/2005/8/layout/vProcess5"/>
    <dgm:cxn modelId="{3BCC31E4-45D7-4ABF-836D-DA43DEB9F1AB}" type="presParOf" srcId="{B13D7FE4-2343-4255-93C5-3C05E364E3AD}" destId="{96BCD9A3-EF83-46FE-BF24-C6FE3E693894}" srcOrd="2" destOrd="0" presId="urn:microsoft.com/office/officeart/2005/8/layout/vProcess5"/>
    <dgm:cxn modelId="{B2196B4C-183E-4932-A17C-C29211624538}" type="presParOf" srcId="{B13D7FE4-2343-4255-93C5-3C05E364E3AD}" destId="{FBE38B01-0246-4457-B180-EF8C56D8AB7A}" srcOrd="3" destOrd="0" presId="urn:microsoft.com/office/officeart/2005/8/layout/vProcess5"/>
    <dgm:cxn modelId="{BD0CF5AC-2CFE-44B9-A653-5238D5059842}" type="presParOf" srcId="{B13D7FE4-2343-4255-93C5-3C05E364E3AD}" destId="{84D2A352-2BE9-497E-BD42-0EF55B2A998C}" srcOrd="4" destOrd="0" presId="urn:microsoft.com/office/officeart/2005/8/layout/vProcess5"/>
    <dgm:cxn modelId="{4913A4F6-79D9-4B02-98C2-9A646BADDFD3}" type="presParOf" srcId="{B13D7FE4-2343-4255-93C5-3C05E364E3AD}" destId="{ADE38D1E-00FD-45D0-B719-F7B197E6D1EE}" srcOrd="5" destOrd="0" presId="urn:microsoft.com/office/officeart/2005/8/layout/vProcess5"/>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9FDFC44-38AF-4A89-B16E-8FBE58ABBE7D}" type="datetimeFigureOut">
              <a:rPr lang="en-US" smtClean="0"/>
              <a:pPr/>
              <a:t>12/27/2022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9D04E18E-1E0F-43D2-91C4-E78155F307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FDFC44-38AF-4A89-B16E-8FBE58ABBE7D}" type="datetimeFigureOut">
              <a:rPr lang="en-US" smtClean="0"/>
              <a:pPr/>
              <a:t>12/27/2022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4E18E-1E0F-43D2-91C4-E78155F307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FDFC44-38AF-4A89-B16E-8FBE58ABBE7D}" type="datetimeFigureOut">
              <a:rPr lang="en-US" smtClean="0"/>
              <a:pPr/>
              <a:t>12/27/2022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4E18E-1E0F-43D2-91C4-E78155F307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9FDFC44-38AF-4A89-B16E-8FBE58ABBE7D}" type="datetimeFigureOut">
              <a:rPr lang="en-US" smtClean="0"/>
              <a:pPr/>
              <a:t>12/27/2022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9D04E18E-1E0F-43D2-91C4-E78155F307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9FDFC44-38AF-4A89-B16E-8FBE58ABBE7D}" type="datetimeFigureOut">
              <a:rPr lang="en-US" smtClean="0"/>
              <a:pPr/>
              <a:t>12/27/2022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9D04E18E-1E0F-43D2-91C4-E78155F3075D}"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9FDFC44-38AF-4A89-B16E-8FBE58ABBE7D}" type="datetimeFigureOut">
              <a:rPr lang="en-US" smtClean="0"/>
              <a:pPr/>
              <a:t>12/27/2022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D04E18E-1E0F-43D2-91C4-E78155F307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9FDFC44-38AF-4A89-B16E-8FBE58ABBE7D}" type="datetimeFigureOut">
              <a:rPr lang="en-US" smtClean="0"/>
              <a:pPr/>
              <a:t>12/27/2022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9D04E18E-1E0F-43D2-91C4-E78155F3075D}"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9FDFC44-38AF-4A89-B16E-8FBE58ABBE7D}" type="datetimeFigureOut">
              <a:rPr lang="en-US" smtClean="0"/>
              <a:pPr/>
              <a:t>12/27/2022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4E18E-1E0F-43D2-91C4-E78155F307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9FDFC44-38AF-4A89-B16E-8FBE58ABBE7D}" type="datetimeFigureOut">
              <a:rPr lang="en-US" smtClean="0"/>
              <a:pPr/>
              <a:t>12/27/2022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4E18E-1E0F-43D2-91C4-E78155F307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9FDFC44-38AF-4A89-B16E-8FBE58ABBE7D}" type="datetimeFigureOut">
              <a:rPr lang="en-US" smtClean="0"/>
              <a:pPr/>
              <a:t>12/27/2022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4E18E-1E0F-43D2-91C4-E78155F307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9FDFC44-38AF-4A89-B16E-8FBE58ABBE7D}" type="datetimeFigureOut">
              <a:rPr lang="en-US" smtClean="0"/>
              <a:pPr/>
              <a:t>12/27/2022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D04E18E-1E0F-43D2-91C4-E78155F3075D}"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9FDFC44-38AF-4A89-B16E-8FBE58ABBE7D}" type="datetimeFigureOut">
              <a:rPr lang="en-US" smtClean="0"/>
              <a:pPr/>
              <a:t>12/27/2022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D04E18E-1E0F-43D2-91C4-E78155F3075D}"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ru.wikipedia.org/wiki/%D0%98%D0%B7%D0%BE%D0%B1%D1%80%D0%B0%D0%B6%D0%B5%D0%BD%D0%B8%D0%B5:Anaximander.jpg"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pensament.com/filoxarxa/filoxarxa/prim2ks3.htm"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en.wikipedia.org/wiki/Law" TargetMode="External"/><Relationship Id="rId7" Type="http://schemas.openxmlformats.org/officeDocument/2006/relationships/image" Target="../media/image8.jpeg"/><Relationship Id="rId2" Type="http://schemas.openxmlformats.org/officeDocument/2006/relationships/hyperlink" Target="https://en.wikipedia.org/wiki/Classical_Athens" TargetMode="External"/><Relationship Id="rId1" Type="http://schemas.openxmlformats.org/officeDocument/2006/relationships/slideLayout" Target="../slideLayouts/slideLayout8.xml"/><Relationship Id="rId6" Type="http://schemas.openxmlformats.org/officeDocument/2006/relationships/image" Target="../media/image7.jpeg"/><Relationship Id="rId5" Type="http://schemas.openxmlformats.org/officeDocument/2006/relationships/hyperlink" Target="https://en.wikipedia.org/wiki/Athens" TargetMode="External"/><Relationship Id="rId4" Type="http://schemas.openxmlformats.org/officeDocument/2006/relationships/hyperlink" Target="https://en.wikipedia.org/wiki/Archaic_Greece"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en.wikipedia.org/wiki/Lydia" TargetMode="External"/><Relationship Id="rId7" Type="http://schemas.openxmlformats.org/officeDocument/2006/relationships/image" Target="../media/image10.jpeg"/><Relationship Id="rId2" Type="http://schemas.openxmlformats.org/officeDocument/2006/relationships/hyperlink" Target="https://en.wikipedia.org/wiki/Monarch" TargetMode="External"/><Relationship Id="rId1" Type="http://schemas.openxmlformats.org/officeDocument/2006/relationships/slideLayout" Target="../slideLayouts/slideLayout8.xml"/><Relationship Id="rId6" Type="http://schemas.openxmlformats.org/officeDocument/2006/relationships/image" Target="../media/image9.jpeg"/><Relationship Id="rId5" Type="http://schemas.openxmlformats.org/officeDocument/2006/relationships/hyperlink" Target="https://en.wikipedia.org/wiki/Cyrus_the_Great" TargetMode="External"/><Relationship Id="rId4" Type="http://schemas.openxmlformats.org/officeDocument/2006/relationships/hyperlink" Target="https://en.wikipedia.org/wiki/Herodotu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IONICS</a:t>
            </a:r>
            <a:endParaRPr lang="en-US" dirty="0"/>
          </a:p>
        </p:txBody>
      </p:sp>
      <p:sp>
        <p:nvSpPr>
          <p:cNvPr id="3" name="Subtitle 2"/>
          <p:cNvSpPr>
            <a:spLocks noGrp="1"/>
          </p:cNvSpPr>
          <p:nvPr>
            <p:ph type="subTitle" idx="1"/>
          </p:nvPr>
        </p:nvSpPr>
        <p:spPr/>
        <p:txBody>
          <a:bodyPr>
            <a:normAutofit fontScale="77500" lnSpcReduction="20000"/>
          </a:bodyPr>
          <a:lstStyle/>
          <a:p>
            <a:endParaRPr lang="en-US" dirty="0" smtClean="0"/>
          </a:p>
          <a:p>
            <a:r>
              <a:rPr lang="en-US" dirty="0" smtClean="0"/>
              <a:t>PHILOSOPHY </a:t>
            </a:r>
            <a:r>
              <a:rPr lang="en-US" dirty="0" smtClean="0"/>
              <a:t>OF THALES</a:t>
            </a:r>
          </a:p>
          <a:p>
            <a:r>
              <a:rPr lang="en-US" dirty="0" smtClean="0"/>
              <a:t>(624 B.C.- 550BC.)</a:t>
            </a:r>
            <a:endParaRPr lang="en-US" dirty="0"/>
          </a:p>
        </p:txBody>
      </p:sp>
      <p:pic>
        <p:nvPicPr>
          <p:cNvPr id="4" name="Picture 5" descr="Thales von Milet"/>
          <p:cNvPicPr>
            <a:picLocks noChangeAspect="1" noChangeArrowheads="1"/>
          </p:cNvPicPr>
          <p:nvPr/>
        </p:nvPicPr>
        <p:blipFill>
          <a:blip r:embed="rId2"/>
          <a:srcRect/>
          <a:stretch>
            <a:fillRect/>
          </a:stretch>
        </p:blipFill>
        <p:spPr bwMode="auto">
          <a:xfrm>
            <a:off x="1981200" y="228600"/>
            <a:ext cx="6172200" cy="4343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p:cNvPicPr>
            <a:picLocks noChangeAspect="1" noChangeArrowheads="1"/>
          </p:cNvPicPr>
          <p:nvPr/>
        </p:nvPicPr>
        <p:blipFill>
          <a:blip r:embed="rId3" cstate="print"/>
          <a:srcRect/>
          <a:stretch>
            <a:fillRect/>
          </a:stretch>
        </p:blipFill>
        <p:spPr bwMode="auto">
          <a:xfrm>
            <a:off x="7924800" y="152400"/>
            <a:ext cx="990600" cy="762000"/>
          </a:xfrm>
          <a:prstGeom prst="rect">
            <a:avLst/>
          </a:prstGeom>
          <a:noFill/>
          <a:ln w="9525">
            <a:noFill/>
            <a:miter lim="800000"/>
            <a:headEnd/>
            <a:tailEnd/>
          </a:ln>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engineer</a:t>
            </a:r>
            <a:endParaRPr lang="en-US" dirty="0"/>
          </a:p>
        </p:txBody>
      </p:sp>
      <p:sp>
        <p:nvSpPr>
          <p:cNvPr id="3" name="Content Placeholder 2"/>
          <p:cNvSpPr>
            <a:spLocks noGrp="1"/>
          </p:cNvSpPr>
          <p:nvPr>
            <p:ph sz="half" idx="1"/>
          </p:nvPr>
        </p:nvSpPr>
        <p:spPr/>
        <p:txBody>
          <a:bodyPr/>
          <a:lstStyle/>
          <a:p>
            <a:endParaRPr lang="en-US" dirty="0" smtClean="0"/>
          </a:p>
          <a:p>
            <a:endParaRPr lang="en-US" dirty="0"/>
          </a:p>
          <a:p>
            <a:r>
              <a:rPr lang="en-US" dirty="0" smtClean="0"/>
              <a:t>He caused a diversion of the river </a:t>
            </a:r>
            <a:r>
              <a:rPr lang="en-US" dirty="0" err="1" smtClean="0"/>
              <a:t>Halys</a:t>
            </a:r>
            <a:r>
              <a:rPr lang="en-US" dirty="0" smtClean="0"/>
              <a:t>, when Croesus and his army were unable to cross it.</a:t>
            </a:r>
            <a:endParaRPr lang="en-US" dirty="0"/>
          </a:p>
        </p:txBody>
      </p:sp>
      <p:pic>
        <p:nvPicPr>
          <p:cNvPr id="5" name="Content Placeholder 4" descr="is (2).jpg"/>
          <p:cNvPicPr>
            <a:picLocks noGrp="1" noChangeAspect="1"/>
          </p:cNvPicPr>
          <p:nvPr>
            <p:ph sz="half" idx="2"/>
          </p:nvPr>
        </p:nvPicPr>
        <p:blipFill>
          <a:blip r:embed="rId2"/>
          <a:stretch>
            <a:fillRect/>
          </a:stretch>
        </p:blipFill>
        <p:spPr>
          <a:xfrm>
            <a:off x="4654550" y="2349500"/>
            <a:ext cx="4330700" cy="3225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noChangeArrowheads="1"/>
          </p:cNvPicPr>
          <p:nvPr/>
        </p:nvPicPr>
        <p:blipFill>
          <a:blip r:embed="rId3" cstate="print"/>
          <a:srcRect/>
          <a:stretch>
            <a:fillRect/>
          </a:stretch>
        </p:blipFill>
        <p:spPr bwMode="auto">
          <a:xfrm>
            <a:off x="7924800" y="152400"/>
            <a:ext cx="990600" cy="762000"/>
          </a:xfrm>
          <a:prstGeom prst="rect">
            <a:avLst/>
          </a:prstGeom>
          <a:noFill/>
          <a:ln w="9525">
            <a:noFill/>
            <a:miter lim="800000"/>
            <a:headEnd/>
            <a:tailEnd/>
          </a:ln>
          <a:effectLst/>
        </p:spPr>
      </p:pic>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Philosophical thought </a:t>
            </a:r>
            <a:endParaRPr lang="en-US"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noChangeArrowheads="1"/>
          </p:cNvPicPr>
          <p:nvPr/>
        </p:nvPicPr>
        <p:blipFill>
          <a:blip r:embed="rId6" cstate="print"/>
          <a:srcRect/>
          <a:stretch>
            <a:fillRect/>
          </a:stretch>
        </p:blipFill>
        <p:spPr bwMode="auto">
          <a:xfrm>
            <a:off x="7924800" y="152400"/>
            <a:ext cx="990600" cy="762000"/>
          </a:xfrm>
          <a:prstGeom prst="rect">
            <a:avLst/>
          </a:prstGeom>
          <a:noFill/>
          <a:ln w="9525">
            <a:noFill/>
            <a:miter lim="800000"/>
            <a:headEnd/>
            <a:tailEnd/>
          </a:ln>
          <a:effectLst/>
        </p:spPr>
      </p:pic>
    </p:spTree>
  </p:cSld>
  <p:clrMapOvr>
    <a:masterClrMapping/>
  </p:clrMapOvr>
  <p:transition advTm="0">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4AC55160-D9AA-4E6D-9E89-8FCA40AE9B13}"/>
                                            </p:graphicEl>
                                          </p:spTgt>
                                        </p:tgtEl>
                                        <p:attrNameLst>
                                          <p:attrName>style.visibility</p:attrName>
                                        </p:attrNameLst>
                                      </p:cBhvr>
                                      <p:to>
                                        <p:strVal val="visible"/>
                                      </p:to>
                                    </p:set>
                                    <p:animEffect transition="in" filter="fade">
                                      <p:cBhvr>
                                        <p:cTn id="7" dur="2000"/>
                                        <p:tgtEl>
                                          <p:spTgt spid="4">
                                            <p:graphicEl>
                                              <a:dgm id="{4AC55160-D9AA-4E6D-9E89-8FCA40AE9B1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FBE38B01-0246-4457-B180-EF8C56D8AB7A}"/>
                                            </p:graphicEl>
                                          </p:spTgt>
                                        </p:tgtEl>
                                        <p:attrNameLst>
                                          <p:attrName>style.visibility</p:attrName>
                                        </p:attrNameLst>
                                      </p:cBhvr>
                                      <p:to>
                                        <p:strVal val="visible"/>
                                      </p:to>
                                    </p:set>
                                    <p:animEffect transition="in" filter="fade">
                                      <p:cBhvr>
                                        <p:cTn id="12" dur="2000"/>
                                        <p:tgtEl>
                                          <p:spTgt spid="4">
                                            <p:graphicEl>
                                              <a:dgm id="{FBE38B01-0246-4457-B180-EF8C56D8AB7A}"/>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96BCD9A3-EF83-46FE-BF24-C6FE3E693894}"/>
                                            </p:graphicEl>
                                          </p:spTgt>
                                        </p:tgtEl>
                                        <p:attrNameLst>
                                          <p:attrName>style.visibility</p:attrName>
                                        </p:attrNameLst>
                                      </p:cBhvr>
                                      <p:to>
                                        <p:strVal val="visible"/>
                                      </p:to>
                                    </p:set>
                                    <p:animEffect transition="in" filter="fade">
                                      <p:cBhvr>
                                        <p:cTn id="15" dur="2000"/>
                                        <p:tgtEl>
                                          <p:spTgt spid="4">
                                            <p:graphicEl>
                                              <a:dgm id="{96BCD9A3-EF83-46FE-BF24-C6FE3E69389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Questions </a:t>
            </a:r>
            <a:endParaRPr lang="en-US" dirty="0"/>
          </a:p>
        </p:txBody>
      </p:sp>
      <p:sp>
        <p:nvSpPr>
          <p:cNvPr id="3" name="Content Placeholder 2"/>
          <p:cNvSpPr>
            <a:spLocks noGrp="1"/>
          </p:cNvSpPr>
          <p:nvPr>
            <p:ph idx="1"/>
          </p:nvPr>
        </p:nvSpPr>
        <p:spPr/>
        <p:txBody>
          <a:bodyPr/>
          <a:lstStyle/>
          <a:p>
            <a:endParaRPr lang="en-US" dirty="0" smtClean="0"/>
          </a:p>
          <a:p>
            <a:r>
              <a:rPr lang="en-US" dirty="0" smtClean="0"/>
              <a:t>Why did Thales choose water as the first principle?</a:t>
            </a:r>
          </a:p>
          <a:p>
            <a:endParaRPr lang="en-US" dirty="0" smtClean="0"/>
          </a:p>
          <a:p>
            <a:endParaRPr lang="en-US" dirty="0"/>
          </a:p>
          <a:p>
            <a:r>
              <a:rPr lang="en-US" dirty="0" smtClean="0"/>
              <a:t>And how was the universe formed out of water?</a:t>
            </a:r>
          </a:p>
        </p:txBody>
      </p:sp>
      <p:pic>
        <p:nvPicPr>
          <p:cNvPr id="4" name="Picture 3"/>
          <p:cNvPicPr>
            <a:picLocks noChangeAspect="1" noChangeArrowheads="1"/>
          </p:cNvPicPr>
          <p:nvPr/>
        </p:nvPicPr>
        <p:blipFill>
          <a:blip r:embed="rId2" cstate="print"/>
          <a:srcRect/>
          <a:stretch>
            <a:fillRect/>
          </a:stretch>
        </p:blipFill>
        <p:spPr bwMode="auto">
          <a:xfrm>
            <a:off x="7924800" y="152400"/>
            <a:ext cx="990600" cy="762000"/>
          </a:xfrm>
          <a:prstGeom prst="rect">
            <a:avLst/>
          </a:prstGeom>
          <a:noFill/>
          <a:ln w="9525">
            <a:noFill/>
            <a:miter lim="800000"/>
            <a:headEnd/>
            <a:tailEnd/>
          </a:ln>
          <a:effectLst/>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r>
              <a:rPr lang="en-US" dirty="0" smtClean="0"/>
              <a:t>Most likely he never asked himself the question, and gave no explanation. </a:t>
            </a:r>
          </a:p>
          <a:p>
            <a:endParaRPr lang="en-US" dirty="0"/>
          </a:p>
        </p:txBody>
      </p:sp>
      <p:pic>
        <p:nvPicPr>
          <p:cNvPr id="4" name="Picture 3"/>
          <p:cNvPicPr>
            <a:picLocks noChangeAspect="1" noChangeArrowheads="1"/>
          </p:cNvPicPr>
          <p:nvPr/>
        </p:nvPicPr>
        <p:blipFill>
          <a:blip r:embed="rId2" cstate="print"/>
          <a:srcRect/>
          <a:stretch>
            <a:fillRect/>
          </a:stretch>
        </p:blipFill>
        <p:spPr bwMode="auto">
          <a:xfrm>
            <a:off x="7924800" y="152400"/>
            <a:ext cx="990600" cy="762000"/>
          </a:xfrm>
          <a:prstGeom prst="rect">
            <a:avLst/>
          </a:prstGeom>
          <a:noFill/>
          <a:ln w="9525">
            <a:noFill/>
            <a:miter lim="800000"/>
            <a:headEnd/>
            <a:tailEnd/>
          </a:ln>
          <a:effectLst/>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of his philosophy</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We may naturally ask why, on account of such a crude and undeveloped idea, Thales should be given the title of the father of philosophy?</a:t>
            </a:r>
          </a:p>
        </p:txBody>
      </p:sp>
      <p:pic>
        <p:nvPicPr>
          <p:cNvPr id="4" name="Picture 3"/>
          <p:cNvPicPr>
            <a:picLocks noChangeAspect="1" noChangeArrowheads="1"/>
          </p:cNvPicPr>
          <p:nvPr/>
        </p:nvPicPr>
        <p:blipFill>
          <a:blip r:embed="rId2" cstate="print"/>
          <a:srcRect/>
          <a:stretch>
            <a:fillRect/>
          </a:stretch>
        </p:blipFill>
        <p:spPr bwMode="auto">
          <a:xfrm>
            <a:off x="7924800" y="152400"/>
            <a:ext cx="990600" cy="762000"/>
          </a:xfrm>
          <a:prstGeom prst="rect">
            <a:avLst/>
          </a:prstGeom>
          <a:noFill/>
          <a:ln w="9525">
            <a:noFill/>
            <a:miter lim="800000"/>
            <a:headEnd/>
            <a:tailEnd/>
          </a:ln>
          <a:effectLst/>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The significance of Thales is not that his water philosophy has any value in itself, but that this was the first recorded attempt to explain the universe on naturalistic and scientific  principles, without the aid of myths and anthropomorphic gods.</a:t>
            </a:r>
          </a:p>
          <a:p>
            <a:pPr algn="just"/>
            <a:endParaRPr lang="en-US" dirty="0"/>
          </a:p>
        </p:txBody>
      </p:sp>
      <p:pic>
        <p:nvPicPr>
          <p:cNvPr id="4" name="Picture 3"/>
          <p:cNvPicPr>
            <a:picLocks noChangeAspect="1" noChangeArrowheads="1"/>
          </p:cNvPicPr>
          <p:nvPr/>
        </p:nvPicPr>
        <p:blipFill>
          <a:blip r:embed="rId2" cstate="print"/>
          <a:srcRect/>
          <a:stretch>
            <a:fillRect/>
          </a:stretch>
        </p:blipFill>
        <p:spPr bwMode="auto">
          <a:xfrm>
            <a:off x="7924800" y="152400"/>
            <a:ext cx="990600" cy="762000"/>
          </a:xfrm>
          <a:prstGeom prst="rect">
            <a:avLst/>
          </a:prstGeom>
          <a:noFill/>
          <a:ln w="9525">
            <a:noFill/>
            <a:miter lim="800000"/>
            <a:headEnd/>
            <a:tailEnd/>
          </a:ln>
          <a:effectLst/>
        </p:spPr>
      </p:pic>
    </p:spTree>
  </p:cSld>
  <p:clrMapOvr>
    <a:masterClrMapping/>
  </p:clrMapOvr>
  <p:transition>
    <p:split orient="ver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fundamental thought of that period was, that under the multiplicity of the world there must be a single ultimate principle.</a:t>
            </a:r>
          </a:p>
          <a:p>
            <a:endParaRPr lang="en-US" dirty="0" smtClean="0"/>
          </a:p>
          <a:p>
            <a:r>
              <a:rPr lang="en-US" dirty="0" smtClean="0"/>
              <a:t>Thus Thales asserted that the ultimate reality is water. </a:t>
            </a: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7924800" y="152400"/>
            <a:ext cx="990600" cy="762000"/>
          </a:xfrm>
          <a:prstGeom prst="rect">
            <a:avLst/>
          </a:prstGeom>
          <a:noFill/>
          <a:ln w="9525">
            <a:noFill/>
            <a:miter lim="800000"/>
            <a:headEnd/>
            <a:tailEnd/>
          </a:ln>
          <a:effectLst/>
        </p:spPr>
      </p:pic>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Ionic philosophers were all materialists.</a:t>
            </a:r>
          </a:p>
          <a:p>
            <a:r>
              <a:rPr lang="en-US" dirty="0" smtClean="0"/>
              <a:t>They are also sometimes called </a:t>
            </a:r>
            <a:r>
              <a:rPr lang="en-US" i="1" dirty="0" err="1" smtClean="0">
                <a:solidFill>
                  <a:srgbClr val="FF0000"/>
                </a:solidFill>
              </a:rPr>
              <a:t>Hylicists</a:t>
            </a:r>
            <a:r>
              <a:rPr lang="en-US" i="1" dirty="0" smtClean="0">
                <a:solidFill>
                  <a:srgbClr val="FF0000"/>
                </a:solidFill>
              </a:rPr>
              <a:t>, </a:t>
            </a:r>
            <a:r>
              <a:rPr lang="en-US" dirty="0" smtClean="0"/>
              <a:t>from the Greek </a:t>
            </a:r>
            <a:r>
              <a:rPr lang="en-US" i="1" dirty="0" err="1" smtClean="0">
                <a:solidFill>
                  <a:srgbClr val="FF0000"/>
                </a:solidFill>
              </a:rPr>
              <a:t>hule</a:t>
            </a:r>
            <a:r>
              <a:rPr lang="en-US" dirty="0" smtClean="0"/>
              <a:t>’ which means matter.</a:t>
            </a: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7924800" y="152400"/>
            <a:ext cx="990600" cy="762000"/>
          </a:xfrm>
          <a:prstGeom prst="rect">
            <a:avLst/>
          </a:prstGeom>
          <a:noFill/>
          <a:ln w="9525">
            <a:noFill/>
            <a:miter lim="800000"/>
            <a:headEnd/>
            <a:tailEnd/>
          </a:ln>
          <a:effectLst/>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is (3).jpg"/>
          <p:cNvPicPr>
            <a:picLocks noChangeAspect="1"/>
          </p:cNvPicPr>
          <p:nvPr/>
        </p:nvPicPr>
        <p:blipFill>
          <a:blip r:embed="rId2"/>
          <a:stretch>
            <a:fillRect/>
          </a:stretch>
        </p:blipFill>
        <p:spPr>
          <a:xfrm>
            <a:off x="762000" y="609600"/>
            <a:ext cx="7772400" cy="5562600"/>
          </a:xfrm>
          <a:prstGeom prst="rect">
            <a:avLst/>
          </a:prstGeom>
        </p:spPr>
      </p:pic>
      <p:pic>
        <p:nvPicPr>
          <p:cNvPr id="3" name="Picture 2"/>
          <p:cNvPicPr>
            <a:picLocks noChangeAspect="1" noChangeArrowheads="1"/>
          </p:cNvPicPr>
          <p:nvPr/>
        </p:nvPicPr>
        <p:blipFill>
          <a:blip r:embed="rId3" cstate="print"/>
          <a:srcRect/>
          <a:stretch>
            <a:fillRect/>
          </a:stretch>
        </p:blipFill>
        <p:spPr bwMode="auto">
          <a:xfrm>
            <a:off x="7924800" y="152400"/>
            <a:ext cx="990600" cy="762000"/>
          </a:xfrm>
          <a:prstGeom prst="rect">
            <a:avLst/>
          </a:prstGeom>
          <a:noFill/>
          <a:ln w="9525">
            <a:noFill/>
            <a:miter lim="800000"/>
            <a:headEnd/>
            <a:tailEnd/>
          </a:ln>
          <a:effectLst/>
        </p:spPr>
      </p:pic>
    </p:spTree>
  </p:cSld>
  <p:clrMapOvr>
    <a:masterClrMapping/>
  </p:clrMapOvr>
  <p:transition>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Ionics school</a:t>
            </a:r>
            <a:endParaRPr lang="en-US" dirty="0"/>
          </a:p>
        </p:txBody>
      </p:sp>
      <p:sp>
        <p:nvSpPr>
          <p:cNvPr id="3" name="Content Placeholder 2"/>
          <p:cNvSpPr>
            <a:spLocks noGrp="1"/>
          </p:cNvSpPr>
          <p:nvPr>
            <p:ph idx="1"/>
          </p:nvPr>
        </p:nvSpPr>
        <p:spPr/>
        <p:txBody>
          <a:bodyPr/>
          <a:lstStyle/>
          <a:p>
            <a:pPr algn="just"/>
            <a:r>
              <a:rPr lang="en-US" dirty="0" smtClean="0"/>
              <a:t>The earliest Greek philosophers belong to what in after times came to be called the Ionic School.</a:t>
            </a:r>
          </a:p>
          <a:p>
            <a:pPr algn="just"/>
            <a:endParaRPr lang="en-US" dirty="0" smtClean="0"/>
          </a:p>
          <a:p>
            <a:pPr algn="just"/>
            <a:r>
              <a:rPr lang="en-US" dirty="0" smtClean="0"/>
              <a:t>The name was derived from the fact that the three chief representatives of this school…. </a:t>
            </a: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7924800" y="152400"/>
            <a:ext cx="990600" cy="762000"/>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Thales</a:t>
            </a:r>
            <a:br>
              <a:rPr lang="en-US" dirty="0" smtClean="0"/>
            </a:br>
            <a:r>
              <a:rPr lang="en-US" dirty="0" smtClean="0"/>
              <a:t>624 B.C. – 550 B.C.</a:t>
            </a:r>
            <a:endParaRPr lang="en-US" dirty="0"/>
          </a:p>
        </p:txBody>
      </p:sp>
      <p:pic>
        <p:nvPicPr>
          <p:cNvPr id="4" name="Picture 5" descr="Thales von Milet"/>
          <p:cNvPicPr>
            <a:picLocks noGrp="1" noChangeAspect="1" noChangeArrowheads="1"/>
          </p:cNvPicPr>
          <p:nvPr>
            <p:ph idx="1"/>
          </p:nvPr>
        </p:nvPicPr>
        <p:blipFill>
          <a:blip r:embed="rId2"/>
          <a:srcRect/>
          <a:stretch>
            <a:fillRect/>
          </a:stretch>
        </p:blipFill>
        <p:spPr bwMode="auto">
          <a:xfrm>
            <a:off x="914400" y="1600200"/>
            <a:ext cx="7162800" cy="495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p:cNvPicPr>
            <a:picLocks noChangeAspect="1" noChangeArrowheads="1"/>
          </p:cNvPicPr>
          <p:nvPr/>
        </p:nvPicPr>
        <p:blipFill>
          <a:blip r:embed="rId3" cstate="print"/>
          <a:srcRect/>
          <a:stretch>
            <a:fillRect/>
          </a:stretch>
        </p:blipFill>
        <p:spPr bwMode="auto">
          <a:xfrm>
            <a:off x="7924800" y="152400"/>
            <a:ext cx="990600" cy="762000"/>
          </a:xfrm>
          <a:prstGeom prst="rect">
            <a:avLst/>
          </a:prstGeom>
          <a:noFill/>
          <a:ln w="9525">
            <a:noFill/>
            <a:miter lim="800000"/>
            <a:headEnd/>
            <a:tailEnd/>
          </a:ln>
          <a:effectLst/>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 Anaximander</a:t>
            </a:r>
            <a:br>
              <a:rPr lang="en-US" dirty="0" smtClean="0"/>
            </a:br>
            <a:r>
              <a:rPr lang="en-US" dirty="0" smtClean="0">
                <a:solidFill>
                  <a:srgbClr val="7B9899"/>
                </a:solidFill>
              </a:rPr>
              <a:t> (610-547 BC) </a:t>
            </a:r>
            <a:endParaRPr lang="en-US" dirty="0"/>
          </a:p>
        </p:txBody>
      </p:sp>
      <p:pic>
        <p:nvPicPr>
          <p:cNvPr id="4" name="Picture 5" descr="Анаксимандр">
            <a:hlinkClick r:id="rId2" tooltip="Анаксимандр"/>
          </p:cNvPr>
          <p:cNvPicPr>
            <a:picLocks noGrp="1" noChangeAspect="1" noChangeArrowheads="1"/>
          </p:cNvPicPr>
          <p:nvPr>
            <p:ph idx="1"/>
          </p:nvPr>
        </p:nvPicPr>
        <p:blipFill>
          <a:blip r:embed="rId3"/>
          <a:srcRect/>
          <a:stretch>
            <a:fillRect/>
          </a:stretch>
        </p:blipFill>
        <p:spPr bwMode="auto">
          <a:xfrm>
            <a:off x="1143000" y="1828800"/>
            <a:ext cx="6781800" cy="4495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noChangeArrowheads="1"/>
          </p:cNvPicPr>
          <p:nvPr/>
        </p:nvPicPr>
        <p:blipFill>
          <a:blip r:embed="rId4" cstate="print"/>
          <a:srcRect/>
          <a:stretch>
            <a:fillRect/>
          </a:stretch>
        </p:blipFill>
        <p:spPr bwMode="auto">
          <a:xfrm>
            <a:off x="7924800" y="152400"/>
            <a:ext cx="990600" cy="762000"/>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Last: </a:t>
            </a:r>
            <a:r>
              <a:rPr lang="en-US" dirty="0" err="1" smtClean="0"/>
              <a:t>Anaximenes</a:t>
            </a:r>
            <a:r>
              <a:rPr lang="en-US" dirty="0" smtClean="0"/>
              <a:t/>
            </a:r>
            <a:br>
              <a:rPr lang="en-US" dirty="0" smtClean="0"/>
            </a:br>
            <a:r>
              <a:rPr lang="en-US" dirty="0" smtClean="0">
                <a:solidFill>
                  <a:srgbClr val="7B9899"/>
                </a:solidFill>
              </a:rPr>
              <a:t> (585-525 BC)</a:t>
            </a:r>
            <a:r>
              <a:rPr lang="en-US" dirty="0" smtClean="0"/>
              <a:t> </a:t>
            </a:r>
            <a:endParaRPr lang="en-US" dirty="0"/>
          </a:p>
        </p:txBody>
      </p:sp>
      <p:pic>
        <p:nvPicPr>
          <p:cNvPr id="4" name="Picture 5" descr="Anaxímenes">
            <a:hlinkClick r:id="rId2"/>
          </p:cNvPr>
          <p:cNvPicPr>
            <a:picLocks noGrp="1" noChangeAspect="1" noChangeArrowheads="1"/>
          </p:cNvPicPr>
          <p:nvPr>
            <p:ph idx="1"/>
          </p:nvPr>
        </p:nvPicPr>
        <p:blipFill>
          <a:blip r:embed="rId3"/>
          <a:stretch>
            <a:fillRect/>
          </a:stretch>
        </p:blipFill>
        <p:spPr bwMode="auto">
          <a:xfrm>
            <a:off x="2133600" y="1447800"/>
            <a:ext cx="5181600" cy="472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p:cNvPicPr>
            <a:picLocks noChangeAspect="1" noChangeArrowheads="1"/>
          </p:cNvPicPr>
          <p:nvPr/>
        </p:nvPicPr>
        <p:blipFill>
          <a:blip r:embed="rId4" cstate="print"/>
          <a:srcRect/>
          <a:stretch>
            <a:fillRect/>
          </a:stretch>
        </p:blipFill>
        <p:spPr bwMode="auto">
          <a:xfrm>
            <a:off x="7924800" y="152400"/>
            <a:ext cx="990600" cy="762000"/>
          </a:xfrm>
          <a:prstGeom prst="rect">
            <a:avLst/>
          </a:prstGeom>
          <a:noFill/>
          <a:ln w="9525">
            <a:noFill/>
            <a:miter lim="800000"/>
            <a:headEnd/>
            <a:tailEnd/>
          </a:ln>
          <a:effectLst/>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Thales </a:t>
            </a:r>
            <a:endParaRPr lang="en-US" dirty="0"/>
          </a:p>
        </p:txBody>
      </p:sp>
      <p:sp>
        <p:nvSpPr>
          <p:cNvPr id="3" name="Content Placeholder 2"/>
          <p:cNvSpPr>
            <a:spLocks noGrp="1"/>
          </p:cNvSpPr>
          <p:nvPr>
            <p:ph idx="1"/>
          </p:nvPr>
        </p:nvSpPr>
        <p:spPr/>
        <p:txBody>
          <a:bodyPr/>
          <a:lstStyle/>
          <a:p>
            <a:r>
              <a:rPr lang="en-US" dirty="0" smtClean="0"/>
              <a:t>Thales of Miletus is generally accounted the founder and father of all philosophy.</a:t>
            </a:r>
          </a:p>
          <a:p>
            <a:r>
              <a:rPr lang="en-US" dirty="0" smtClean="0"/>
              <a:t>He was born about 624 B.C. and died about 550 B.C. </a:t>
            </a:r>
          </a:p>
          <a:p>
            <a:r>
              <a:rPr lang="en-US" dirty="0" smtClean="0"/>
              <a:t>These dates are approximate.</a:t>
            </a:r>
          </a:p>
          <a:p>
            <a:r>
              <a:rPr lang="en-US" dirty="0" smtClean="0"/>
              <a:t>He was a contemporary of </a:t>
            </a:r>
            <a:r>
              <a:rPr lang="en-US" i="1" dirty="0" smtClean="0">
                <a:solidFill>
                  <a:srgbClr val="FF0000"/>
                </a:solidFill>
              </a:rPr>
              <a:t>Solon </a:t>
            </a:r>
            <a:r>
              <a:rPr lang="en-US" dirty="0" smtClean="0"/>
              <a:t>and </a:t>
            </a:r>
            <a:r>
              <a:rPr lang="en-US" i="1" dirty="0" smtClean="0">
                <a:solidFill>
                  <a:srgbClr val="FF0000"/>
                </a:solidFill>
              </a:rPr>
              <a:t>Croesus</a:t>
            </a:r>
            <a:r>
              <a:rPr lang="en-US" dirty="0" smtClean="0"/>
              <a:t>.</a:t>
            </a: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7924800" y="152400"/>
            <a:ext cx="990600" cy="762000"/>
          </a:xfrm>
          <a:prstGeom prst="rect">
            <a:avLst/>
          </a:prstGeom>
          <a:noFill/>
          <a:ln w="9525">
            <a:noFill/>
            <a:miter lim="800000"/>
            <a:headEnd/>
            <a:tailEnd/>
          </a:ln>
          <a:effectLst/>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Solon </a:t>
            </a:r>
            <a:br>
              <a:rPr lang="en-US" dirty="0" smtClean="0"/>
            </a:br>
            <a:r>
              <a:rPr lang="en-US" dirty="0" smtClean="0"/>
              <a:t>(638 BC- 558 BC)</a:t>
            </a:r>
            <a:endParaRPr lang="en-US" dirty="0"/>
          </a:p>
        </p:txBody>
      </p:sp>
      <p:sp>
        <p:nvSpPr>
          <p:cNvPr id="4" name="Text Placeholder 3"/>
          <p:cNvSpPr>
            <a:spLocks noGrp="1"/>
          </p:cNvSpPr>
          <p:nvPr>
            <p:ph type="body" idx="2"/>
          </p:nvPr>
        </p:nvSpPr>
        <p:spPr/>
        <p:txBody>
          <a:bodyPr/>
          <a:lstStyle/>
          <a:p>
            <a:pPr algn="just"/>
            <a:r>
              <a:rPr lang="en-US" dirty="0" smtClean="0"/>
              <a:t>Solon was </a:t>
            </a:r>
            <a:r>
              <a:rPr lang="en-US" dirty="0"/>
              <a:t>an </a:t>
            </a:r>
            <a:r>
              <a:rPr lang="en-US" dirty="0">
                <a:hlinkClick r:id="rId2" tooltip="Classical Athens"/>
              </a:rPr>
              <a:t>Athenian</a:t>
            </a:r>
            <a:r>
              <a:rPr lang="en-US" dirty="0"/>
              <a:t> statesman</a:t>
            </a:r>
            <a:r>
              <a:rPr lang="en-US" dirty="0" smtClean="0"/>
              <a:t>,</a:t>
            </a:r>
          </a:p>
          <a:p>
            <a:pPr algn="just"/>
            <a:r>
              <a:rPr lang="en-US" dirty="0"/>
              <a:t> </a:t>
            </a:r>
            <a:r>
              <a:rPr lang="en-US" dirty="0">
                <a:hlinkClick r:id="rId3" tooltip="Law"/>
              </a:rPr>
              <a:t>lawmaker</a:t>
            </a:r>
            <a:r>
              <a:rPr lang="en-US" dirty="0"/>
              <a:t> and </a:t>
            </a:r>
            <a:r>
              <a:rPr lang="en-US" dirty="0" smtClean="0"/>
              <a:t>poet.</a:t>
            </a:r>
          </a:p>
          <a:p>
            <a:pPr algn="just"/>
            <a:r>
              <a:rPr lang="en-US" dirty="0"/>
              <a:t>He is remembered particularly for his efforts to legislate against political, economic and moral decline in </a:t>
            </a:r>
            <a:r>
              <a:rPr lang="en-US" dirty="0">
                <a:hlinkClick r:id="rId4" tooltip="Archaic Greece"/>
              </a:rPr>
              <a:t>archaic</a:t>
            </a:r>
            <a:r>
              <a:rPr lang="en-US" dirty="0"/>
              <a:t> </a:t>
            </a:r>
            <a:r>
              <a:rPr lang="en-US" dirty="0">
                <a:hlinkClick r:id="rId5" tooltip="Athens"/>
              </a:rPr>
              <a:t>Athens</a:t>
            </a:r>
            <a:r>
              <a:rPr lang="en-US" dirty="0"/>
              <a:t>.</a:t>
            </a:r>
          </a:p>
        </p:txBody>
      </p:sp>
      <p:pic>
        <p:nvPicPr>
          <p:cNvPr id="5" name="Content Placeholder 4" descr="1024px-Meister_des_al-Mubashshir-Manuskripts_003.jpg"/>
          <p:cNvPicPr>
            <a:picLocks noGrp="1" noChangeAspect="1"/>
          </p:cNvPicPr>
          <p:nvPr>
            <p:ph sz="half" idx="1"/>
          </p:nvPr>
        </p:nvPicPr>
        <p:blipFill>
          <a:blip r:embed="rId6"/>
          <a:stretch>
            <a:fillRect/>
          </a:stretch>
        </p:blipFill>
        <p:spPr>
          <a:xfrm>
            <a:off x="3733800" y="685800"/>
            <a:ext cx="4953000" cy="5029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Content Placeholder 3" descr="320px-Solon.jpg"/>
          <p:cNvPicPr>
            <a:picLocks noChangeAspect="1"/>
          </p:cNvPicPr>
          <p:nvPr/>
        </p:nvPicPr>
        <p:blipFill>
          <a:blip r:embed="rId7"/>
          <a:stretch>
            <a:fillRect/>
          </a:stretch>
        </p:blipFill>
        <p:spPr>
          <a:xfrm>
            <a:off x="533400" y="2209800"/>
            <a:ext cx="2743200" cy="3200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p:cNvPicPr>
            <a:picLocks noChangeAspect="1" noChangeArrowheads="1"/>
          </p:cNvPicPr>
          <p:nvPr/>
        </p:nvPicPr>
        <p:blipFill>
          <a:blip r:embed="rId8" cstate="print"/>
          <a:srcRect/>
          <a:stretch>
            <a:fillRect/>
          </a:stretch>
        </p:blipFill>
        <p:spPr bwMode="auto">
          <a:xfrm>
            <a:off x="7924800" y="152400"/>
            <a:ext cx="990600" cy="762000"/>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Croesus</a:t>
            </a:r>
            <a:r>
              <a:rPr lang="en-US" baseline="30000" dirty="0"/>
              <a:t/>
            </a:r>
            <a:br>
              <a:rPr lang="en-US" baseline="30000" dirty="0"/>
            </a:br>
            <a:r>
              <a:rPr lang="en-US" dirty="0" smtClean="0"/>
              <a:t>(595 BC – c. 546 BC)</a:t>
            </a:r>
            <a:endParaRPr lang="en-US" dirty="0"/>
          </a:p>
        </p:txBody>
      </p:sp>
      <p:sp>
        <p:nvSpPr>
          <p:cNvPr id="4" name="Text Placeholder 3"/>
          <p:cNvSpPr>
            <a:spLocks noGrp="1"/>
          </p:cNvSpPr>
          <p:nvPr>
            <p:ph type="body" idx="2"/>
          </p:nvPr>
        </p:nvSpPr>
        <p:spPr/>
        <p:txBody>
          <a:bodyPr>
            <a:normAutofit fontScale="92500" lnSpcReduction="20000"/>
          </a:bodyPr>
          <a:lstStyle/>
          <a:p>
            <a:pPr algn="just"/>
            <a:r>
              <a:rPr lang="en-US" sz="1600" b="1" dirty="0" smtClean="0"/>
              <a:t>Croesus</a:t>
            </a:r>
            <a:r>
              <a:rPr lang="en-US" sz="1600" dirty="0" smtClean="0"/>
              <a:t> </a:t>
            </a:r>
            <a:r>
              <a:rPr lang="en-US" sz="1600" dirty="0"/>
              <a:t>was the </a:t>
            </a:r>
            <a:r>
              <a:rPr lang="en-US" sz="1600" dirty="0">
                <a:hlinkClick r:id="rId2" tooltip="Monarch"/>
              </a:rPr>
              <a:t>king</a:t>
            </a:r>
            <a:r>
              <a:rPr lang="en-US" sz="1600" dirty="0"/>
              <a:t> of </a:t>
            </a:r>
            <a:r>
              <a:rPr lang="en-US" sz="1600" dirty="0" smtClean="0">
                <a:hlinkClick r:id="rId3" tooltip="Lydia"/>
              </a:rPr>
              <a:t>Lydia</a:t>
            </a:r>
            <a:r>
              <a:rPr lang="en-US" sz="1600" dirty="0" smtClean="0"/>
              <a:t> who</a:t>
            </a:r>
            <a:r>
              <a:rPr lang="en-US" sz="1600" dirty="0"/>
              <a:t>, according to </a:t>
            </a:r>
            <a:r>
              <a:rPr lang="en-US" sz="1600" dirty="0">
                <a:hlinkClick r:id="rId4" tooltip="Herodotus"/>
              </a:rPr>
              <a:t>Herodotus</a:t>
            </a:r>
            <a:r>
              <a:rPr lang="en-US" sz="1600" dirty="0"/>
              <a:t>, reigned for 14 years: from 560 BC until his defeat by the Persian king </a:t>
            </a:r>
            <a:r>
              <a:rPr lang="en-US" sz="1600" dirty="0">
                <a:hlinkClick r:id="rId5" tooltip="Cyrus the Great"/>
              </a:rPr>
              <a:t>Cyrus the Great</a:t>
            </a:r>
            <a:r>
              <a:rPr lang="en-US" sz="1600" dirty="0"/>
              <a:t> in 546 </a:t>
            </a:r>
            <a:r>
              <a:rPr lang="en-US" sz="1600" dirty="0" smtClean="0"/>
              <a:t>BC</a:t>
            </a:r>
            <a:r>
              <a:rPr lang="en-US" sz="1600" dirty="0"/>
              <a:t> (sometimes given as 547 BC</a:t>
            </a:r>
            <a:r>
              <a:rPr lang="en-US" sz="1600" dirty="0" smtClean="0"/>
              <a:t>).</a:t>
            </a:r>
            <a:r>
              <a:rPr lang="en-US" sz="1600" dirty="0"/>
              <a:t> </a:t>
            </a:r>
            <a:endParaRPr lang="en-US" sz="1600" dirty="0" smtClean="0"/>
          </a:p>
          <a:p>
            <a:pPr algn="just"/>
            <a:endParaRPr lang="en-US" sz="1600" dirty="0"/>
          </a:p>
          <a:p>
            <a:pPr algn="just"/>
            <a:endParaRPr lang="en-US" sz="1600" dirty="0" smtClean="0"/>
          </a:p>
          <a:p>
            <a:pPr algn="just"/>
            <a:endParaRPr lang="en-US" sz="1600" dirty="0" smtClean="0"/>
          </a:p>
          <a:p>
            <a:pPr algn="just"/>
            <a:endParaRPr lang="en-US" sz="1600" dirty="0"/>
          </a:p>
          <a:p>
            <a:pPr algn="just"/>
            <a:endParaRPr lang="en-US" sz="1600" dirty="0" smtClean="0"/>
          </a:p>
          <a:p>
            <a:pPr algn="just"/>
            <a:endParaRPr lang="en-US" sz="1600" dirty="0"/>
          </a:p>
          <a:p>
            <a:pPr algn="just"/>
            <a:endParaRPr lang="en-US" sz="1600" dirty="0" smtClean="0"/>
          </a:p>
          <a:p>
            <a:pPr algn="just"/>
            <a:endParaRPr lang="en-US" sz="1600" dirty="0"/>
          </a:p>
          <a:p>
            <a:pPr algn="just"/>
            <a:endParaRPr lang="en-US" sz="1600" dirty="0" smtClean="0"/>
          </a:p>
          <a:p>
            <a:pPr algn="just"/>
            <a:endParaRPr lang="en-US" sz="1600" dirty="0"/>
          </a:p>
          <a:p>
            <a:pPr algn="just"/>
            <a:endParaRPr lang="en-US" sz="1600" dirty="0" smtClean="0"/>
          </a:p>
          <a:p>
            <a:pPr algn="just"/>
            <a:endParaRPr lang="en-US" sz="1600" dirty="0"/>
          </a:p>
          <a:p>
            <a:pPr algn="just"/>
            <a:endParaRPr lang="en-US" sz="1600" dirty="0" smtClean="0"/>
          </a:p>
          <a:p>
            <a:pPr algn="just"/>
            <a:r>
              <a:rPr lang="en-US" sz="1600" dirty="0" smtClean="0"/>
              <a:t>Gold </a:t>
            </a:r>
            <a:r>
              <a:rPr lang="en-US" sz="1600" dirty="0"/>
              <a:t>coin of Croesus, Lydian, around 550 BC, from modern </a:t>
            </a:r>
            <a:r>
              <a:rPr lang="en-US" sz="1600" dirty="0" smtClean="0"/>
              <a:t>Turkey.</a:t>
            </a:r>
            <a:endParaRPr lang="en-US" sz="1600" dirty="0"/>
          </a:p>
        </p:txBody>
      </p:sp>
      <p:pic>
        <p:nvPicPr>
          <p:cNvPr id="5" name="Content Placeholder 4" descr="is.jpg"/>
          <p:cNvPicPr>
            <a:picLocks noGrp="1" noChangeAspect="1"/>
          </p:cNvPicPr>
          <p:nvPr>
            <p:ph sz="half" idx="1"/>
          </p:nvPr>
        </p:nvPicPr>
        <p:blipFill>
          <a:blip r:embed="rId6"/>
          <a:stretch>
            <a:fillRect/>
          </a:stretch>
        </p:blipFill>
        <p:spPr>
          <a:xfrm>
            <a:off x="3886200" y="762000"/>
            <a:ext cx="4648200" cy="4800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Content Placeholder 4" descr="British_Museum_gold_coin_of_Croesus.jpg"/>
          <p:cNvPicPr>
            <a:picLocks noChangeAspect="1"/>
          </p:cNvPicPr>
          <p:nvPr/>
        </p:nvPicPr>
        <p:blipFill>
          <a:blip r:embed="rId7"/>
          <a:stretch>
            <a:fillRect/>
          </a:stretch>
        </p:blipFill>
        <p:spPr>
          <a:xfrm>
            <a:off x="609600" y="2057400"/>
            <a:ext cx="2819400" cy="2514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p:cNvPicPr>
            <a:picLocks noChangeAspect="1" noChangeArrowheads="1"/>
          </p:cNvPicPr>
          <p:nvPr/>
        </p:nvPicPr>
        <p:blipFill>
          <a:blip r:embed="rId8" cstate="print"/>
          <a:srcRect/>
          <a:stretch>
            <a:fillRect/>
          </a:stretch>
        </p:blipFill>
        <p:spPr bwMode="auto">
          <a:xfrm>
            <a:off x="7924800" y="152400"/>
            <a:ext cx="990600" cy="762000"/>
          </a:xfrm>
          <a:prstGeom prst="rect">
            <a:avLst/>
          </a:prstGeom>
          <a:noFill/>
          <a:ln w="9525">
            <a:noFill/>
            <a:miter lim="800000"/>
            <a:headEnd/>
            <a:tailEnd/>
          </a:ln>
          <a:effectLst/>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Thales’s wisdom</a:t>
            </a:r>
            <a:endParaRPr lang="en-US" dirty="0"/>
          </a:p>
        </p:txBody>
      </p:sp>
      <p:pic>
        <p:nvPicPr>
          <p:cNvPr id="5" name="Content Placeholder 4" descr="is (1).jpg"/>
          <p:cNvPicPr>
            <a:picLocks noGrp="1" noChangeAspect="1"/>
          </p:cNvPicPr>
          <p:nvPr>
            <p:ph sz="half" idx="1"/>
          </p:nvPr>
        </p:nvPicPr>
        <p:blipFill>
          <a:blip r:embed="rId2"/>
          <a:stretch>
            <a:fillRect/>
          </a:stretch>
        </p:blipFill>
        <p:spPr>
          <a:xfrm>
            <a:off x="304800" y="2290916"/>
            <a:ext cx="4191000" cy="3342968"/>
          </a:xfrm>
          <a:prstGeom prst="rect">
            <a:avLst/>
          </a:prstGeom>
          <a:ln>
            <a:noFill/>
          </a:ln>
          <a:effectLst>
            <a:outerShdw blurRad="292100" dist="139700" dir="2700000" algn="tl" rotWithShape="0">
              <a:srgbClr val="333333">
                <a:alpha val="65000"/>
              </a:srgbClr>
            </a:outerShdw>
          </a:effectLst>
        </p:spPr>
      </p:pic>
      <p:sp>
        <p:nvSpPr>
          <p:cNvPr id="4" name="Content Placeholder 3"/>
          <p:cNvSpPr>
            <a:spLocks noGrp="1"/>
          </p:cNvSpPr>
          <p:nvPr>
            <p:ph sz="half" idx="2"/>
          </p:nvPr>
        </p:nvSpPr>
        <p:spPr/>
        <p:txBody>
          <a:bodyPr/>
          <a:lstStyle/>
          <a:p>
            <a:pPr algn="just"/>
            <a:endParaRPr lang="en-US" dirty="0" smtClean="0"/>
          </a:p>
          <a:p>
            <a:pPr algn="just"/>
            <a:r>
              <a:rPr lang="en-US" dirty="0" smtClean="0"/>
              <a:t>He was famous in antiquity for his mathematical and astronomical learning.</a:t>
            </a:r>
          </a:p>
          <a:p>
            <a:pPr algn="just"/>
            <a:r>
              <a:rPr lang="en-US" dirty="0" smtClean="0"/>
              <a:t>An eclipse of the sun occurred in 585 B.C. and Thales is alleged to have predicted it.</a:t>
            </a:r>
            <a:endParaRPr lang="en-US" dirty="0"/>
          </a:p>
        </p:txBody>
      </p:sp>
      <p:pic>
        <p:nvPicPr>
          <p:cNvPr id="6" name="Picture 5"/>
          <p:cNvPicPr>
            <a:picLocks noChangeAspect="1" noChangeArrowheads="1"/>
          </p:cNvPicPr>
          <p:nvPr/>
        </p:nvPicPr>
        <p:blipFill>
          <a:blip r:embed="rId3" cstate="print"/>
          <a:srcRect/>
          <a:stretch>
            <a:fillRect/>
          </a:stretch>
        </p:blipFill>
        <p:spPr bwMode="auto">
          <a:xfrm>
            <a:off x="7924800" y="152400"/>
            <a:ext cx="990600" cy="762000"/>
          </a:xfrm>
          <a:prstGeom prst="rect">
            <a:avLst/>
          </a:prstGeom>
          <a:noFill/>
          <a:ln w="9525">
            <a:noFill/>
            <a:miter lim="800000"/>
            <a:headEnd/>
            <a:tailEnd/>
          </a:ln>
          <a:effectLst/>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151</TotalTime>
  <Words>366</Words>
  <Application>Microsoft Office PowerPoint</Application>
  <PresentationFormat>On-screen Show (4:3)</PresentationFormat>
  <Paragraphs>64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THE IONICS</vt:lpstr>
      <vt:lpstr>Ionics school</vt:lpstr>
      <vt:lpstr>First: Thales 624 B.C. – 550 B.C.</vt:lpstr>
      <vt:lpstr>Second: Anaximander  (610-547 BC) </vt:lpstr>
      <vt:lpstr>Last: Anaximenes  (585-525 BC) </vt:lpstr>
      <vt:lpstr>Thales </vt:lpstr>
      <vt:lpstr>Solon  (638 BC- 558 BC)</vt:lpstr>
      <vt:lpstr>Croesus (595 BC – c. 546 BC)</vt:lpstr>
      <vt:lpstr>Thales’s wisdom</vt:lpstr>
      <vt:lpstr>Great engineer</vt:lpstr>
      <vt:lpstr>Philosophical thought </vt:lpstr>
      <vt:lpstr>Two Questions </vt:lpstr>
      <vt:lpstr>Slide 13</vt:lpstr>
      <vt:lpstr>Significance of his philosophy</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IONICS</dc:title>
  <dc:creator>pholo</dc:creator>
  <cp:lastModifiedBy>pholo</cp:lastModifiedBy>
  <cp:revision>24</cp:revision>
  <dcterms:created xsi:type="dcterms:W3CDTF">2018-07-20T06:13:58Z</dcterms:created>
  <dcterms:modified xsi:type="dcterms:W3CDTF">2022-12-27T08:04:07Z</dcterms:modified>
</cp:coreProperties>
</file>